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Qty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1st</c:v>
                </c:pt>
                <c:pt idx="1">
                  <c:v>Week 2nd</c:v>
                </c:pt>
                <c:pt idx="2">
                  <c:v>Week 3rd</c:v>
                </c:pt>
                <c:pt idx="3">
                  <c:v>Week 4th</c:v>
                </c:pt>
                <c:pt idx="4">
                  <c:v>Week 5th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@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1691136"/>
        <c:axId val="201692672"/>
      </c:barChart>
      <c:catAx>
        <c:axId val="20169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1692672"/>
        <c:crosses val="autoZero"/>
        <c:auto val="1"/>
        <c:lblAlgn val="ctr"/>
        <c:lblOffset val="100"/>
        <c:noMultiLvlLbl val="0"/>
      </c:catAx>
      <c:valAx>
        <c:axId val="201692672"/>
        <c:scaling>
          <c:orientation val="minMax"/>
          <c:max val="4"/>
        </c:scaling>
        <c:delete val="0"/>
        <c:axPos val="l"/>
        <c:numFmt formatCode="General" sourceLinked="1"/>
        <c:majorTickMark val="out"/>
        <c:minorTickMark val="none"/>
        <c:tickLblPos val="nextTo"/>
        <c:crossAx val="201691136"/>
        <c:crosses val="autoZero"/>
        <c:crossBetween val="between"/>
        <c:majorUnit val="1"/>
        <c:minorUnit val="0.1"/>
      </c:valAx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100">
          <a:latin typeface="Century Gothic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0.16467</cdr:x>
      <cdr:y>0.49821</cdr:y>
    </cdr:from>
    <cdr:to>
      <cdr:x>0.8833</cdr:x>
      <cdr:y>0.70779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506742" y="1045303"/>
          <a:ext cx="2211388" cy="43973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4E168-E8B3-4AE0-A081-1D48068EE2CA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C8B19-6214-495A-BB69-19DB93203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2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E5773-2120-4AD7-A057-61D52628FEC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9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6200" y="67522"/>
            <a:ext cx="8991600" cy="6705600"/>
          </a:xfrm>
          <a:prstGeom prst="roundRect">
            <a:avLst>
              <a:gd name="adj" fmla="val 736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1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76FE3F3-517C-4514-BBCD-19CECFF6A68F}" type="slidenum">
              <a:rPr lang="en-US" smtClean="0"/>
              <a:t>1</a:t>
            </a:fld>
            <a:endParaRPr lang="en-US" dirty="0"/>
          </a:p>
        </p:txBody>
      </p:sp>
      <p:sp>
        <p:nvSpPr>
          <p:cNvPr id="104" name="Rectangle 4"/>
          <p:cNvSpPr>
            <a:spLocks noChangeArrowheads="1"/>
          </p:cNvSpPr>
          <p:nvPr/>
        </p:nvSpPr>
        <p:spPr bwMode="auto">
          <a:xfrm>
            <a:off x="1606550" y="563563"/>
            <a:ext cx="1979613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TPM CIRCLE NO :- </a:t>
            </a:r>
            <a:r>
              <a:rPr lang="en-US" altLang="en-US" sz="1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>
            <a:off x="158750" y="974725"/>
            <a:ext cx="11430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CELL </a:t>
            </a:r>
            <a:r>
              <a:rPr lang="en-US" altLang="en-US" sz="1000" dirty="0" smtClean="0">
                <a:solidFill>
                  <a:srgbClr val="0000FF"/>
                </a:solidFill>
              </a:rPr>
              <a:t>:</a:t>
            </a:r>
            <a:r>
              <a:rPr lang="en-US" altLang="en-US" sz="1000" dirty="0" smtClean="0"/>
              <a:t>- ASSEMBLY </a:t>
            </a:r>
            <a:endParaRPr lang="en-US" altLang="en-US" sz="1000" dirty="0"/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1301750" y="974725"/>
            <a:ext cx="1522413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CELL NAME:- </a:t>
            </a:r>
            <a:r>
              <a:rPr lang="en-US" altLang="en-US" sz="1000" dirty="0" smtClean="0"/>
              <a:t>CBS LINES</a:t>
            </a:r>
            <a:r>
              <a:rPr lang="en-US" altLang="en-US" sz="1000" dirty="0" smtClean="0">
                <a:solidFill>
                  <a:srgbClr val="000000"/>
                </a:solidFill>
              </a:rPr>
              <a:t>.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3586163" y="563563"/>
            <a:ext cx="1217612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ACTIVITY</a:t>
            </a: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3586163" y="701675"/>
            <a:ext cx="1217612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LOSS NO. / STEP</a:t>
            </a: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3586163" y="838200"/>
            <a:ext cx="1217612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RESULT AREA</a:t>
            </a:r>
          </a:p>
        </p:txBody>
      </p:sp>
      <p:sp>
        <p:nvSpPr>
          <p:cNvPr id="112" name="Rectangle 13"/>
          <p:cNvSpPr>
            <a:spLocks noChangeArrowheads="1"/>
          </p:cNvSpPr>
          <p:nvPr/>
        </p:nvSpPr>
        <p:spPr bwMode="auto">
          <a:xfrm>
            <a:off x="6326188" y="974725"/>
            <a:ext cx="2665412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OPERATION  </a:t>
            </a:r>
            <a:r>
              <a:rPr lang="en-US" altLang="en-US" sz="1000" dirty="0" smtClean="0">
                <a:solidFill>
                  <a:srgbClr val="0000FF"/>
                </a:solidFill>
              </a:rPr>
              <a:t>:- </a:t>
            </a:r>
            <a:r>
              <a:rPr lang="en-US" altLang="en-US" sz="1000" dirty="0" smtClean="0"/>
              <a:t>CHILD PART ASSEMBLY</a:t>
            </a:r>
            <a:endParaRPr lang="en-US" altLang="en-US" sz="1000" dirty="0"/>
          </a:p>
        </p:txBody>
      </p:sp>
      <p:sp>
        <p:nvSpPr>
          <p:cNvPr id="113" name="Rectangle 14"/>
          <p:cNvSpPr>
            <a:spLocks noChangeArrowheads="1"/>
          </p:cNvSpPr>
          <p:nvPr/>
        </p:nvSpPr>
        <p:spPr bwMode="auto">
          <a:xfrm>
            <a:off x="4803775" y="563563"/>
            <a:ext cx="304800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KK</a:t>
            </a:r>
          </a:p>
        </p:txBody>
      </p:sp>
      <p:sp>
        <p:nvSpPr>
          <p:cNvPr id="114" name="Rectangle 15"/>
          <p:cNvSpPr>
            <a:spLocks noChangeArrowheads="1"/>
          </p:cNvSpPr>
          <p:nvPr/>
        </p:nvSpPr>
        <p:spPr bwMode="auto">
          <a:xfrm>
            <a:off x="7240588" y="563563"/>
            <a:ext cx="1751012" cy="411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115" name="WordArt 16"/>
          <p:cNvSpPr>
            <a:spLocks noChangeArrowheads="1" noChangeShapeType="1" noTextEdit="1"/>
          </p:cNvSpPr>
          <p:nvPr/>
        </p:nvSpPr>
        <p:spPr bwMode="auto">
          <a:xfrm>
            <a:off x="7545388" y="606425"/>
            <a:ext cx="1141412" cy="138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cs typeface="Arial"/>
              </a:rPr>
              <a:t>KAIZEN IDEA SHEET</a:t>
            </a:r>
          </a:p>
        </p:txBody>
      </p:sp>
      <p:sp>
        <p:nvSpPr>
          <p:cNvPr id="116" name="Rectangle 17"/>
          <p:cNvSpPr>
            <a:spLocks noChangeArrowheads="1"/>
          </p:cNvSpPr>
          <p:nvPr/>
        </p:nvSpPr>
        <p:spPr bwMode="auto">
          <a:xfrm>
            <a:off x="5108575" y="563563"/>
            <a:ext cx="304800" cy="13811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QM</a:t>
            </a:r>
          </a:p>
        </p:txBody>
      </p:sp>
      <p:sp>
        <p:nvSpPr>
          <p:cNvPr id="117" name="Rectangle 18"/>
          <p:cNvSpPr>
            <a:spLocks noChangeArrowheads="1"/>
          </p:cNvSpPr>
          <p:nvPr/>
        </p:nvSpPr>
        <p:spPr bwMode="auto">
          <a:xfrm>
            <a:off x="5413375" y="563563"/>
            <a:ext cx="304800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PM</a:t>
            </a:r>
          </a:p>
        </p:txBody>
      </p:sp>
      <p:sp>
        <p:nvSpPr>
          <p:cNvPr id="118" name="Rectangle 19"/>
          <p:cNvSpPr>
            <a:spLocks noChangeArrowheads="1"/>
          </p:cNvSpPr>
          <p:nvPr/>
        </p:nvSpPr>
        <p:spPr bwMode="auto">
          <a:xfrm>
            <a:off x="5718175" y="563563"/>
            <a:ext cx="303213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JH</a:t>
            </a:r>
          </a:p>
        </p:txBody>
      </p:sp>
      <p:sp>
        <p:nvSpPr>
          <p:cNvPr id="119" name="Rectangle 20"/>
          <p:cNvSpPr>
            <a:spLocks noChangeArrowheads="1"/>
          </p:cNvSpPr>
          <p:nvPr/>
        </p:nvSpPr>
        <p:spPr bwMode="auto">
          <a:xfrm>
            <a:off x="6021388" y="563563"/>
            <a:ext cx="304800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SHE</a:t>
            </a:r>
          </a:p>
        </p:txBody>
      </p:sp>
      <p:sp>
        <p:nvSpPr>
          <p:cNvPr id="120" name="Rectangle 21"/>
          <p:cNvSpPr>
            <a:spLocks noChangeArrowheads="1"/>
          </p:cNvSpPr>
          <p:nvPr/>
        </p:nvSpPr>
        <p:spPr bwMode="auto">
          <a:xfrm>
            <a:off x="6326188" y="563563"/>
            <a:ext cx="304800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OT</a:t>
            </a:r>
          </a:p>
        </p:txBody>
      </p:sp>
      <p:sp>
        <p:nvSpPr>
          <p:cNvPr id="121" name="Rectangle 22"/>
          <p:cNvSpPr>
            <a:spLocks noChangeArrowheads="1"/>
          </p:cNvSpPr>
          <p:nvPr/>
        </p:nvSpPr>
        <p:spPr bwMode="auto">
          <a:xfrm>
            <a:off x="6630988" y="563563"/>
            <a:ext cx="304800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DM</a:t>
            </a:r>
          </a:p>
        </p:txBody>
      </p:sp>
      <p:sp>
        <p:nvSpPr>
          <p:cNvPr id="122" name="Rectangle 23"/>
          <p:cNvSpPr>
            <a:spLocks noChangeArrowheads="1"/>
          </p:cNvSpPr>
          <p:nvPr/>
        </p:nvSpPr>
        <p:spPr bwMode="auto">
          <a:xfrm>
            <a:off x="6935788" y="563563"/>
            <a:ext cx="304800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E&amp;T</a:t>
            </a:r>
          </a:p>
        </p:txBody>
      </p:sp>
      <p:sp>
        <p:nvSpPr>
          <p:cNvPr id="123" name="Rectangle 24"/>
          <p:cNvSpPr>
            <a:spLocks noChangeArrowheads="1"/>
          </p:cNvSpPr>
          <p:nvPr/>
        </p:nvSpPr>
        <p:spPr bwMode="auto">
          <a:xfrm>
            <a:off x="4803775" y="701675"/>
            <a:ext cx="3048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24" name="Rectangle 25"/>
          <p:cNvSpPr>
            <a:spLocks noChangeArrowheads="1"/>
          </p:cNvSpPr>
          <p:nvPr/>
        </p:nvSpPr>
        <p:spPr bwMode="auto">
          <a:xfrm>
            <a:off x="5108575" y="701675"/>
            <a:ext cx="3048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25" name="Rectangle 34"/>
          <p:cNvSpPr>
            <a:spLocks noChangeArrowheads="1"/>
          </p:cNvSpPr>
          <p:nvPr/>
        </p:nvSpPr>
        <p:spPr bwMode="auto">
          <a:xfrm>
            <a:off x="5413375" y="838200"/>
            <a:ext cx="608013" cy="136525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600" dirty="0">
                <a:solidFill>
                  <a:srgbClr val="000000"/>
                </a:solidFill>
              </a:rPr>
              <a:t>DEF :-</a:t>
            </a:r>
            <a:r>
              <a:rPr lang="en-US" altLang="en-US" sz="500" dirty="0">
                <a:solidFill>
                  <a:srgbClr val="000000"/>
                </a:solidFill>
              </a:rPr>
              <a:t> </a:t>
            </a:r>
            <a:r>
              <a:rPr lang="en-US" altLang="en-US" sz="1000" dirty="0">
                <a:solidFill>
                  <a:srgbClr val="000000"/>
                </a:solidFill>
              </a:rPr>
              <a:t>A</a:t>
            </a:r>
            <a:endParaRPr lang="en-US" altLang="en-US" sz="500" dirty="0">
              <a:solidFill>
                <a:srgbClr val="000000"/>
              </a:solidFill>
            </a:endParaRPr>
          </a:p>
        </p:txBody>
      </p:sp>
      <p:sp>
        <p:nvSpPr>
          <p:cNvPr id="126" name="Rectangle 35"/>
          <p:cNvSpPr>
            <a:spLocks noChangeArrowheads="1"/>
          </p:cNvSpPr>
          <p:nvPr/>
        </p:nvSpPr>
        <p:spPr bwMode="auto">
          <a:xfrm>
            <a:off x="6021388" y="838200"/>
            <a:ext cx="3048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27" name="Rectangle 36"/>
          <p:cNvSpPr>
            <a:spLocks noChangeArrowheads="1"/>
          </p:cNvSpPr>
          <p:nvPr/>
        </p:nvSpPr>
        <p:spPr bwMode="auto">
          <a:xfrm>
            <a:off x="6326188" y="838200"/>
            <a:ext cx="3048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28" name="Rectangle 37"/>
          <p:cNvSpPr>
            <a:spLocks noChangeArrowheads="1"/>
          </p:cNvSpPr>
          <p:nvPr/>
        </p:nvSpPr>
        <p:spPr bwMode="auto">
          <a:xfrm>
            <a:off x="6630988" y="838200"/>
            <a:ext cx="3048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29" name="Rectangle 38"/>
          <p:cNvSpPr>
            <a:spLocks noChangeArrowheads="1"/>
          </p:cNvSpPr>
          <p:nvPr/>
        </p:nvSpPr>
        <p:spPr bwMode="auto">
          <a:xfrm>
            <a:off x="6935788" y="838200"/>
            <a:ext cx="3048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130" name="Rectangle 39"/>
          <p:cNvSpPr>
            <a:spLocks noChangeArrowheads="1"/>
          </p:cNvSpPr>
          <p:nvPr/>
        </p:nvSpPr>
        <p:spPr bwMode="auto">
          <a:xfrm>
            <a:off x="158749" y="1111249"/>
            <a:ext cx="3046413" cy="5480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z="1100" dirty="0">
                <a:solidFill>
                  <a:srgbClr val="0000FF"/>
                </a:solidFill>
              </a:rPr>
              <a:t>KAIZEN THEME </a:t>
            </a:r>
            <a:r>
              <a:rPr lang="en-US" altLang="en-US" sz="1100" dirty="0" smtClean="0">
                <a:solidFill>
                  <a:srgbClr val="0000FF"/>
                </a:solidFill>
              </a:rPr>
              <a:t>:-  </a:t>
            </a:r>
            <a:r>
              <a:rPr lang="en-US" altLang="en-US" sz="1100" dirty="0" smtClean="0"/>
              <a:t>ARM COMP WELDING STRENGTH INSPECTION.</a:t>
            </a:r>
            <a:r>
              <a:rPr lang="en-US" altLang="en-US" sz="1100" dirty="0" smtClean="0">
                <a:solidFill>
                  <a:srgbClr val="0000FF"/>
                </a:solidFill>
              </a:rPr>
              <a:t> </a:t>
            </a:r>
            <a:endParaRPr lang="en-US" sz="1100" dirty="0">
              <a:cs typeface="Times New Roman" pitchFamily="18" charset="0"/>
            </a:endParaRPr>
          </a:p>
          <a:p>
            <a:endParaRPr lang="en-IN" altLang="en-US" sz="1100" b="1" dirty="0">
              <a:cs typeface="Times New Roman" pitchFamily="18" charset="0"/>
            </a:endParaRPr>
          </a:p>
        </p:txBody>
      </p:sp>
      <p:sp>
        <p:nvSpPr>
          <p:cNvPr id="131" name="Rectangle 41"/>
          <p:cNvSpPr>
            <a:spLocks noChangeArrowheads="1"/>
          </p:cNvSpPr>
          <p:nvPr/>
        </p:nvSpPr>
        <p:spPr bwMode="auto">
          <a:xfrm>
            <a:off x="166688" y="1658937"/>
            <a:ext cx="3040537" cy="2139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WIDELY/DEEPLY:-</a:t>
            </a:r>
            <a:endParaRPr lang="en-US" altLang="en-US" sz="800" dirty="0">
              <a:solidFill>
                <a:srgbClr val="000000"/>
              </a:solidFill>
            </a:endParaRPr>
          </a:p>
        </p:txBody>
      </p:sp>
      <p:sp>
        <p:nvSpPr>
          <p:cNvPr id="132" name="Rectangle 43"/>
          <p:cNvSpPr>
            <a:spLocks noChangeArrowheads="1"/>
          </p:cNvSpPr>
          <p:nvPr/>
        </p:nvSpPr>
        <p:spPr bwMode="auto">
          <a:xfrm>
            <a:off x="3205163" y="1522413"/>
            <a:ext cx="3273425" cy="2395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z="1000" dirty="0">
                <a:solidFill>
                  <a:srgbClr val="0000FF"/>
                </a:solidFill>
              </a:rPr>
              <a:t>COUNTERMEASURE</a:t>
            </a:r>
            <a:r>
              <a:rPr lang="en-US" altLang="en-US" sz="1000" dirty="0" smtClean="0">
                <a:solidFill>
                  <a:srgbClr val="0000FF"/>
                </a:solidFill>
              </a:rPr>
              <a:t>::- </a:t>
            </a:r>
            <a:r>
              <a:rPr lang="en-US" altLang="en-US" sz="1000" dirty="0" smtClean="0"/>
              <a:t>PNUEMATIC CYLINDER AND CENSOR PROVIDED. PART RELEASE FROM FIXTURE AFTER CENSING THE ARM COMP LEVER.</a:t>
            </a:r>
            <a:endParaRPr lang="en-US" altLang="en-US" sz="1000" dirty="0" smtClean="0"/>
          </a:p>
          <a:p>
            <a:pPr marL="228600" indent="-228600">
              <a:buAutoNum type="arabicPeriod"/>
            </a:pPr>
            <a:endParaRPr lang="en-US" altLang="en-US" sz="1000" dirty="0" smtClean="0">
              <a:solidFill>
                <a:srgbClr val="0000FF"/>
              </a:solidFill>
            </a:endParaRPr>
          </a:p>
        </p:txBody>
      </p:sp>
      <p:sp>
        <p:nvSpPr>
          <p:cNvPr id="133" name="Rectangle 44"/>
          <p:cNvSpPr>
            <a:spLocks noChangeArrowheads="1"/>
          </p:cNvSpPr>
          <p:nvPr/>
        </p:nvSpPr>
        <p:spPr bwMode="auto">
          <a:xfrm>
            <a:off x="6478588" y="1454150"/>
            <a:ext cx="12954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BENCHMARK</a:t>
            </a:r>
          </a:p>
        </p:txBody>
      </p:sp>
      <p:sp>
        <p:nvSpPr>
          <p:cNvPr id="134" name="Rectangle 46"/>
          <p:cNvSpPr>
            <a:spLocks noChangeArrowheads="1"/>
          </p:cNvSpPr>
          <p:nvPr/>
        </p:nvSpPr>
        <p:spPr bwMode="auto">
          <a:xfrm>
            <a:off x="6480693" y="1734782"/>
            <a:ext cx="1295400" cy="138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KAIZEN START</a:t>
            </a:r>
          </a:p>
        </p:txBody>
      </p:sp>
      <p:sp>
        <p:nvSpPr>
          <p:cNvPr id="135" name="Rectangle 47"/>
          <p:cNvSpPr>
            <a:spLocks noChangeArrowheads="1"/>
          </p:cNvSpPr>
          <p:nvPr/>
        </p:nvSpPr>
        <p:spPr bwMode="auto">
          <a:xfrm>
            <a:off x="6478588" y="1865313"/>
            <a:ext cx="1295400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KAIZEN FINISH</a:t>
            </a:r>
          </a:p>
        </p:txBody>
      </p:sp>
      <p:sp>
        <p:nvSpPr>
          <p:cNvPr id="136" name="Rectangle 48"/>
          <p:cNvSpPr>
            <a:spLocks noChangeArrowheads="1"/>
          </p:cNvSpPr>
          <p:nvPr/>
        </p:nvSpPr>
        <p:spPr bwMode="auto">
          <a:xfrm>
            <a:off x="7773988" y="1454150"/>
            <a:ext cx="1217612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 smtClean="0">
                <a:solidFill>
                  <a:srgbClr val="000000"/>
                </a:solidFill>
              </a:rPr>
              <a:t>1No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37" name="Rectangle 49"/>
          <p:cNvSpPr>
            <a:spLocks noChangeArrowheads="1"/>
          </p:cNvSpPr>
          <p:nvPr/>
        </p:nvSpPr>
        <p:spPr bwMode="auto">
          <a:xfrm>
            <a:off x="7773988" y="1590675"/>
            <a:ext cx="1217612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00"/>
                </a:solidFill>
              </a:rPr>
              <a:t>0 No.</a:t>
            </a:r>
          </a:p>
        </p:txBody>
      </p:sp>
      <p:sp>
        <p:nvSpPr>
          <p:cNvPr id="138" name="Rectangle 50"/>
          <p:cNvSpPr>
            <a:spLocks noChangeArrowheads="1"/>
          </p:cNvSpPr>
          <p:nvPr/>
        </p:nvSpPr>
        <p:spPr bwMode="auto">
          <a:xfrm>
            <a:off x="7773988" y="1727200"/>
            <a:ext cx="1217612" cy="138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 smtClean="0">
                <a:solidFill>
                  <a:srgbClr val="000000"/>
                </a:solidFill>
              </a:rPr>
              <a:t>12.09.2015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39" name="Rectangle 52"/>
          <p:cNvSpPr>
            <a:spLocks noChangeArrowheads="1"/>
          </p:cNvSpPr>
          <p:nvPr/>
        </p:nvSpPr>
        <p:spPr bwMode="auto">
          <a:xfrm>
            <a:off x="6478588" y="2138363"/>
            <a:ext cx="2513012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TEAM MEMBERS </a:t>
            </a:r>
            <a:r>
              <a:rPr lang="en-US" altLang="en-US" sz="1000" dirty="0" smtClean="0">
                <a:solidFill>
                  <a:srgbClr val="0000FF"/>
                </a:solidFill>
              </a:rPr>
              <a:t>:- </a:t>
            </a:r>
            <a:r>
              <a:rPr lang="en-US" altLang="en-US" sz="1000" dirty="0" smtClean="0">
                <a:solidFill>
                  <a:srgbClr val="0000FF"/>
                </a:solidFill>
              </a:rPr>
              <a:t> </a:t>
            </a:r>
            <a:endParaRPr lang="en-US" altLang="en-US" sz="1000" dirty="0">
              <a:solidFill>
                <a:srgbClr val="0000FF"/>
              </a:solidFill>
            </a:endParaRPr>
          </a:p>
        </p:txBody>
      </p:sp>
      <p:sp>
        <p:nvSpPr>
          <p:cNvPr id="140" name="Rectangle 55"/>
          <p:cNvSpPr>
            <a:spLocks noChangeArrowheads="1"/>
          </p:cNvSpPr>
          <p:nvPr/>
        </p:nvSpPr>
        <p:spPr bwMode="auto">
          <a:xfrm>
            <a:off x="6478588" y="2549525"/>
            <a:ext cx="2513012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100" dirty="0">
                <a:solidFill>
                  <a:srgbClr val="0000FF"/>
                </a:solidFill>
              </a:rPr>
              <a:t>BENEFITS :-</a:t>
            </a:r>
            <a:endParaRPr lang="en-US" altLang="en-US" sz="1100" dirty="0">
              <a:solidFill>
                <a:srgbClr val="000000"/>
              </a:solidFill>
            </a:endParaRPr>
          </a:p>
        </p:txBody>
      </p:sp>
      <p:sp>
        <p:nvSpPr>
          <p:cNvPr id="141" name="Rectangle 57"/>
          <p:cNvSpPr>
            <a:spLocks noChangeArrowheads="1"/>
          </p:cNvSpPr>
          <p:nvPr/>
        </p:nvSpPr>
        <p:spPr bwMode="auto">
          <a:xfrm>
            <a:off x="6478588" y="2686050"/>
            <a:ext cx="2513012" cy="684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00" b="1" dirty="0" smtClean="0">
                <a:solidFill>
                  <a:srgbClr val="000000"/>
                </a:solidFill>
              </a:rPr>
              <a:t>Online checking started.</a:t>
            </a:r>
          </a:p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00" b="1" dirty="0" smtClean="0">
                <a:solidFill>
                  <a:srgbClr val="000000"/>
                </a:solidFill>
              </a:rPr>
              <a:t>Customer Delight.</a:t>
            </a:r>
          </a:p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00" b="1" dirty="0" smtClean="0">
                <a:solidFill>
                  <a:srgbClr val="000000"/>
                </a:solidFill>
              </a:rPr>
              <a:t>Prevent the customer complaint.</a:t>
            </a:r>
            <a:endParaRPr lang="en-US" altLang="en-US" sz="1100" b="1" dirty="0">
              <a:solidFill>
                <a:srgbClr val="000000"/>
              </a:solidFill>
            </a:endParaRPr>
          </a:p>
        </p:txBody>
      </p:sp>
      <p:sp>
        <p:nvSpPr>
          <p:cNvPr id="142" name="Rectangle 59"/>
          <p:cNvSpPr>
            <a:spLocks noChangeArrowheads="1"/>
          </p:cNvSpPr>
          <p:nvPr/>
        </p:nvSpPr>
        <p:spPr bwMode="auto">
          <a:xfrm>
            <a:off x="158750" y="6245225"/>
            <a:ext cx="3046413" cy="206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MANAGER’S SIGN </a:t>
            </a:r>
            <a:r>
              <a:rPr lang="en-US" altLang="en-US" sz="1000" dirty="0" smtClean="0">
                <a:solidFill>
                  <a:srgbClr val="0000FF"/>
                </a:solidFill>
              </a:rPr>
              <a:t>:- </a:t>
            </a:r>
            <a:r>
              <a:rPr lang="en-US" altLang="en-US" sz="1000" b="1" dirty="0" smtClean="0"/>
              <a:t>P.BHAYANA</a:t>
            </a:r>
            <a:endParaRPr lang="en-US" altLang="en-US" sz="1000" b="1" dirty="0"/>
          </a:p>
        </p:txBody>
      </p:sp>
      <p:sp>
        <p:nvSpPr>
          <p:cNvPr id="143" name="Rectangle 60"/>
          <p:cNvSpPr>
            <a:spLocks noChangeArrowheads="1"/>
          </p:cNvSpPr>
          <p:nvPr/>
        </p:nvSpPr>
        <p:spPr bwMode="auto">
          <a:xfrm>
            <a:off x="158750" y="6040438"/>
            <a:ext cx="3046413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REGISTERED BY </a:t>
            </a:r>
            <a:r>
              <a:rPr lang="en-US" altLang="en-US" sz="1000" dirty="0" smtClean="0">
                <a:solidFill>
                  <a:srgbClr val="0000FF"/>
                </a:solidFill>
              </a:rPr>
              <a:t>:- </a:t>
            </a:r>
            <a:r>
              <a:rPr lang="en-US" altLang="en-US" sz="1000" b="1" dirty="0" smtClean="0"/>
              <a:t>HR</a:t>
            </a:r>
            <a:endParaRPr lang="en-US" altLang="en-US" sz="1000" b="1" dirty="0"/>
          </a:p>
        </p:txBody>
      </p:sp>
      <p:sp>
        <p:nvSpPr>
          <p:cNvPr id="144" name="Rectangle 61"/>
          <p:cNvSpPr>
            <a:spLocks noChangeArrowheads="1"/>
          </p:cNvSpPr>
          <p:nvPr/>
        </p:nvSpPr>
        <p:spPr bwMode="auto">
          <a:xfrm>
            <a:off x="158750" y="5835650"/>
            <a:ext cx="3046413" cy="20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REGISTRATION </a:t>
            </a:r>
            <a:r>
              <a:rPr lang="en-US" altLang="en-US" sz="1000" dirty="0" smtClean="0">
                <a:solidFill>
                  <a:srgbClr val="0000FF"/>
                </a:solidFill>
              </a:rPr>
              <a:t>NO&amp;DATE:- </a:t>
            </a:r>
            <a:r>
              <a:rPr lang="en-US" altLang="en-US" sz="1000" dirty="0" smtClean="0"/>
              <a:t>17.09.2015:</a:t>
            </a:r>
            <a:r>
              <a:rPr lang="en-US" altLang="en-US" sz="1000" dirty="0" smtClean="0">
                <a:solidFill>
                  <a:srgbClr val="000000"/>
                </a:solidFill>
              </a:rPr>
              <a:t> 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45" name="Rectangle 62"/>
          <p:cNvSpPr>
            <a:spLocks noChangeArrowheads="1"/>
          </p:cNvSpPr>
          <p:nvPr/>
        </p:nvSpPr>
        <p:spPr bwMode="auto">
          <a:xfrm>
            <a:off x="158750" y="3917950"/>
            <a:ext cx="3046413" cy="1438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z="900" dirty="0">
                <a:solidFill>
                  <a:srgbClr val="0000FF"/>
                </a:solidFill>
              </a:rPr>
              <a:t>WHY - WHY ANALYSIS :-</a:t>
            </a:r>
          </a:p>
          <a:p>
            <a:r>
              <a:rPr lang="en-US" altLang="en-US" sz="900" b="1" dirty="0" smtClean="0">
                <a:cs typeface="Times New Roman" pitchFamily="18" charset="0"/>
              </a:rPr>
              <a:t>Why </a:t>
            </a:r>
            <a:r>
              <a:rPr lang="en-US" altLang="en-US" sz="900" b="1" dirty="0">
                <a:cs typeface="Times New Roman" pitchFamily="18" charset="0"/>
              </a:rPr>
              <a:t>1  </a:t>
            </a:r>
            <a:r>
              <a:rPr lang="en-US" altLang="en-US" sz="900" dirty="0">
                <a:cs typeface="Times New Roman" pitchFamily="18" charset="0"/>
              </a:rPr>
              <a:t>– </a:t>
            </a:r>
            <a:r>
              <a:rPr lang="en-US" altLang="en-US" sz="900" dirty="0" smtClean="0">
                <a:cs typeface="Times New Roman" pitchFamily="18" charset="0"/>
              </a:rPr>
              <a:t>ARM COMP WELDING BROKEN.</a:t>
            </a:r>
            <a:r>
              <a:rPr lang="en-US" altLang="en-US" sz="900" dirty="0" smtClean="0">
                <a:cs typeface="Times New Roman" pitchFamily="18" charset="0"/>
              </a:rPr>
              <a:t> </a:t>
            </a:r>
            <a:endParaRPr lang="en-US" sz="900" dirty="0"/>
          </a:p>
          <a:p>
            <a:r>
              <a:rPr lang="en-US" altLang="en-US" sz="900" b="1" dirty="0" smtClean="0">
                <a:cs typeface="Times New Roman" pitchFamily="18" charset="0"/>
              </a:rPr>
              <a:t>Why </a:t>
            </a:r>
            <a:r>
              <a:rPr lang="en-US" altLang="en-US" sz="900" b="1" dirty="0">
                <a:cs typeface="Times New Roman" pitchFamily="18" charset="0"/>
              </a:rPr>
              <a:t>2  </a:t>
            </a:r>
            <a:r>
              <a:rPr lang="en-US" altLang="en-US" sz="900" dirty="0" smtClean="0">
                <a:cs typeface="Times New Roman" pitchFamily="18" charset="0"/>
              </a:rPr>
              <a:t>–PART SKIPPED TO CUSTOMER WITHOUT INSPECTION.</a:t>
            </a:r>
            <a:endParaRPr lang="en-US" altLang="en-US" sz="900" dirty="0">
              <a:cs typeface="Times New Roman" pitchFamily="18" charset="0"/>
            </a:endParaRPr>
          </a:p>
          <a:p>
            <a:r>
              <a:rPr lang="en-US" altLang="en-US" sz="900" b="1" dirty="0" smtClean="0">
                <a:cs typeface="Times New Roman" pitchFamily="18" charset="0"/>
              </a:rPr>
              <a:t>Why 3 </a:t>
            </a:r>
            <a:r>
              <a:rPr lang="en-US" altLang="en-US" sz="900" b="1" dirty="0" smtClean="0">
                <a:cs typeface="Times New Roman" pitchFamily="18" charset="0"/>
              </a:rPr>
              <a:t>–NO PROPER PROVISION FOR ONLINE CHECK.</a:t>
            </a:r>
            <a:endParaRPr lang="en-US" altLang="en-US" sz="1000" dirty="0" smtClean="0">
              <a:cs typeface="Times New Roman" pitchFamily="18" charset="0"/>
            </a:endParaRPr>
          </a:p>
          <a:p>
            <a:endParaRPr lang="en-US" altLang="en-US" sz="1100" b="1" dirty="0">
              <a:cs typeface="Times New Roman" pitchFamily="18" charset="0"/>
            </a:endParaRPr>
          </a:p>
        </p:txBody>
      </p:sp>
      <p:sp>
        <p:nvSpPr>
          <p:cNvPr id="146" name="Rectangle 64"/>
          <p:cNvSpPr>
            <a:spLocks noChangeArrowheads="1"/>
          </p:cNvSpPr>
          <p:nvPr/>
        </p:nvSpPr>
        <p:spPr bwMode="auto">
          <a:xfrm>
            <a:off x="6478588" y="4495800"/>
            <a:ext cx="2513012" cy="206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FF"/>
                </a:solidFill>
              </a:rPr>
              <a:t>COST INCURRED FOR MAKING KAIZEN</a:t>
            </a:r>
          </a:p>
        </p:txBody>
      </p:sp>
      <p:sp>
        <p:nvSpPr>
          <p:cNvPr id="147" name="Rectangle 66"/>
          <p:cNvSpPr>
            <a:spLocks noChangeArrowheads="1"/>
          </p:cNvSpPr>
          <p:nvPr/>
        </p:nvSpPr>
        <p:spPr bwMode="auto">
          <a:xfrm>
            <a:off x="6478588" y="5697538"/>
            <a:ext cx="2513012" cy="206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FF"/>
                </a:solidFill>
              </a:rPr>
              <a:t>SCOPE &amp; </a:t>
            </a:r>
            <a:r>
              <a:rPr lang="en-US" altLang="en-US" sz="700" dirty="0" smtClean="0">
                <a:solidFill>
                  <a:srgbClr val="0000FF"/>
                </a:solidFill>
              </a:rPr>
              <a:t>PLAN FOR OTHER PLANT  </a:t>
            </a:r>
            <a:r>
              <a:rPr lang="en-US" altLang="en-US" sz="700" dirty="0">
                <a:solidFill>
                  <a:srgbClr val="0000FF"/>
                </a:solidFill>
              </a:rPr>
              <a:t>HORIZONTAL DEPLOYMENT</a:t>
            </a:r>
          </a:p>
        </p:txBody>
      </p:sp>
      <p:sp>
        <p:nvSpPr>
          <p:cNvPr id="148" name="Rectangle 72"/>
          <p:cNvSpPr>
            <a:spLocks noChangeArrowheads="1"/>
          </p:cNvSpPr>
          <p:nvPr/>
        </p:nvSpPr>
        <p:spPr bwMode="auto">
          <a:xfrm>
            <a:off x="6478588" y="5903913"/>
            <a:ext cx="228600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SR.</a:t>
            </a:r>
          </a:p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NO.</a:t>
            </a:r>
          </a:p>
        </p:txBody>
      </p:sp>
      <p:sp>
        <p:nvSpPr>
          <p:cNvPr id="149" name="Rectangle 73"/>
          <p:cNvSpPr>
            <a:spLocks noChangeArrowheads="1"/>
          </p:cNvSpPr>
          <p:nvPr/>
        </p:nvSpPr>
        <p:spPr bwMode="auto">
          <a:xfrm>
            <a:off x="6707188" y="5903913"/>
            <a:ext cx="457200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CELL</a:t>
            </a:r>
          </a:p>
        </p:txBody>
      </p:sp>
      <p:sp>
        <p:nvSpPr>
          <p:cNvPr id="150" name="Rectangle 74"/>
          <p:cNvSpPr>
            <a:spLocks noChangeArrowheads="1"/>
          </p:cNvSpPr>
          <p:nvPr/>
        </p:nvSpPr>
        <p:spPr bwMode="auto">
          <a:xfrm>
            <a:off x="7164388" y="5903913"/>
            <a:ext cx="533400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TARGET</a:t>
            </a:r>
          </a:p>
        </p:txBody>
      </p:sp>
      <p:sp>
        <p:nvSpPr>
          <p:cNvPr id="151" name="Rectangle 75"/>
          <p:cNvSpPr>
            <a:spLocks noChangeArrowheads="1"/>
          </p:cNvSpPr>
          <p:nvPr/>
        </p:nvSpPr>
        <p:spPr bwMode="auto">
          <a:xfrm>
            <a:off x="7697788" y="5903913"/>
            <a:ext cx="836612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RESPONSIBILITY</a:t>
            </a:r>
          </a:p>
        </p:txBody>
      </p:sp>
      <p:sp>
        <p:nvSpPr>
          <p:cNvPr id="152" name="Rectangle 76"/>
          <p:cNvSpPr>
            <a:spLocks noChangeArrowheads="1"/>
          </p:cNvSpPr>
          <p:nvPr/>
        </p:nvSpPr>
        <p:spPr bwMode="auto">
          <a:xfrm>
            <a:off x="8534400" y="5903913"/>
            <a:ext cx="457200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STATUS</a:t>
            </a:r>
          </a:p>
        </p:txBody>
      </p:sp>
      <p:sp>
        <p:nvSpPr>
          <p:cNvPr id="153" name="Rectangle 79"/>
          <p:cNvSpPr>
            <a:spLocks noChangeArrowheads="1"/>
          </p:cNvSpPr>
          <p:nvPr/>
        </p:nvSpPr>
        <p:spPr bwMode="auto">
          <a:xfrm>
            <a:off x="7164388" y="6108700"/>
            <a:ext cx="53340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dirty="0" smtClean="0">
                <a:solidFill>
                  <a:srgbClr val="000000"/>
                </a:solidFill>
              </a:rPr>
              <a:t>10.10.2015</a:t>
            </a:r>
            <a:endParaRPr lang="en-US" altLang="en-US" sz="800" dirty="0">
              <a:solidFill>
                <a:srgbClr val="000000"/>
              </a:solidFill>
            </a:endParaRPr>
          </a:p>
        </p:txBody>
      </p:sp>
      <p:sp>
        <p:nvSpPr>
          <p:cNvPr id="154" name="Rectangle 80"/>
          <p:cNvSpPr>
            <a:spLocks noChangeArrowheads="1"/>
          </p:cNvSpPr>
          <p:nvPr/>
        </p:nvSpPr>
        <p:spPr bwMode="auto">
          <a:xfrm>
            <a:off x="7697788" y="6108700"/>
            <a:ext cx="836612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/>
          <a:p>
            <a:pPr algn="ctr"/>
            <a:r>
              <a:rPr lang="en-US" altLang="en-US" sz="800" dirty="0" smtClean="0">
                <a:solidFill>
                  <a:srgbClr val="000000"/>
                </a:solidFill>
              </a:rPr>
              <a:t>RISHAL-P12</a:t>
            </a:r>
            <a:endParaRPr lang="en-US" altLang="en-US" sz="800" dirty="0">
              <a:solidFill>
                <a:srgbClr val="000000"/>
              </a:solidFill>
            </a:endParaRPr>
          </a:p>
        </p:txBody>
      </p:sp>
      <p:sp>
        <p:nvSpPr>
          <p:cNvPr id="155" name="Rectangle 81"/>
          <p:cNvSpPr>
            <a:spLocks noChangeArrowheads="1"/>
          </p:cNvSpPr>
          <p:nvPr/>
        </p:nvSpPr>
        <p:spPr bwMode="auto">
          <a:xfrm>
            <a:off x="8458200" y="6108700"/>
            <a:ext cx="60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800" dirty="0" smtClean="0">
                <a:solidFill>
                  <a:srgbClr val="000000"/>
                </a:solidFill>
              </a:rPr>
              <a:t>P</a:t>
            </a:r>
            <a:r>
              <a:rPr lang="en-US" altLang="en-US" sz="800" dirty="0" smtClean="0">
                <a:solidFill>
                  <a:srgbClr val="000000"/>
                </a:solidFill>
              </a:rPr>
              <a:t>12-IOK</a:t>
            </a:r>
            <a:endParaRPr lang="en-US" altLang="en-US" sz="800" dirty="0">
              <a:solidFill>
                <a:srgbClr val="000000"/>
              </a:solidFill>
            </a:endParaRPr>
          </a:p>
        </p:txBody>
      </p:sp>
      <p:sp>
        <p:nvSpPr>
          <p:cNvPr id="156" name="Rectangle 85"/>
          <p:cNvSpPr>
            <a:spLocks noChangeArrowheads="1"/>
          </p:cNvSpPr>
          <p:nvPr/>
        </p:nvSpPr>
        <p:spPr bwMode="auto">
          <a:xfrm>
            <a:off x="6478588" y="3370263"/>
            <a:ext cx="2513012" cy="274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100" dirty="0">
                <a:solidFill>
                  <a:srgbClr val="0000FF"/>
                </a:solidFill>
              </a:rPr>
              <a:t>KAIZEN SUSTENANCE</a:t>
            </a:r>
          </a:p>
        </p:txBody>
      </p:sp>
      <p:sp>
        <p:nvSpPr>
          <p:cNvPr id="157" name="Rectangle 89"/>
          <p:cNvSpPr>
            <a:spLocks noChangeArrowheads="1"/>
          </p:cNvSpPr>
          <p:nvPr/>
        </p:nvSpPr>
        <p:spPr bwMode="auto">
          <a:xfrm>
            <a:off x="7164388" y="769938"/>
            <a:ext cx="1751012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z="600" dirty="0">
              <a:solidFill>
                <a:srgbClr val="FF0000"/>
              </a:solidFill>
            </a:endParaRPr>
          </a:p>
        </p:txBody>
      </p:sp>
      <p:sp>
        <p:nvSpPr>
          <p:cNvPr id="158" name="Rectangle 105"/>
          <p:cNvSpPr>
            <a:spLocks noChangeArrowheads="1"/>
          </p:cNvSpPr>
          <p:nvPr/>
        </p:nvSpPr>
        <p:spPr bwMode="auto">
          <a:xfrm>
            <a:off x="158750" y="563563"/>
            <a:ext cx="8832850" cy="5888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59" name="Rectangle 82"/>
          <p:cNvSpPr>
            <a:spLocks noChangeArrowheads="1"/>
          </p:cNvSpPr>
          <p:nvPr/>
        </p:nvSpPr>
        <p:spPr bwMode="auto">
          <a:xfrm>
            <a:off x="158750" y="5356225"/>
            <a:ext cx="297021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 dirty="0">
                <a:solidFill>
                  <a:srgbClr val="0000FF"/>
                </a:solidFill>
              </a:rPr>
              <a:t>ROOT </a:t>
            </a:r>
            <a:r>
              <a:rPr lang="en-US" altLang="en-US" sz="900" dirty="0" smtClean="0">
                <a:solidFill>
                  <a:srgbClr val="0000FF"/>
                </a:solidFill>
              </a:rPr>
              <a:t>CAUSE</a:t>
            </a:r>
            <a:r>
              <a:rPr lang="en-US" altLang="en-US" sz="900" dirty="0" smtClean="0">
                <a:cs typeface="Times New Roman" pitchFamily="18" charset="0"/>
              </a:rPr>
              <a:t>. NO PROVISION FOR ONLINE CHECKING. </a:t>
            </a:r>
            <a:endParaRPr lang="en-US" altLang="en-US" sz="900" dirty="0">
              <a:cs typeface="Times New Roman" pitchFamily="18" charset="0"/>
            </a:endParaRPr>
          </a:p>
          <a:p>
            <a:endParaRPr lang="en-US" altLang="en-US" sz="900" dirty="0">
              <a:cs typeface="Times New Roman" pitchFamily="18" charset="0"/>
            </a:endParaRPr>
          </a:p>
          <a:p>
            <a:r>
              <a:rPr lang="en-US" altLang="en-US" sz="900" b="1" dirty="0" smtClean="0">
                <a:cs typeface="Times New Roman" pitchFamily="18" charset="0"/>
              </a:rPr>
              <a:t> </a:t>
            </a:r>
            <a:r>
              <a:rPr lang="en-US" altLang="en-US" sz="900" dirty="0" smtClean="0">
                <a:cs typeface="Times New Roman" pitchFamily="18" charset="0"/>
              </a:rPr>
              <a:t> </a:t>
            </a:r>
            <a:endParaRPr lang="en-US" altLang="en-US" sz="900" dirty="0">
              <a:cs typeface="Times New Roman" pitchFamily="18" charset="0"/>
            </a:endParaRPr>
          </a:p>
          <a:p>
            <a:endParaRPr lang="en-US" altLang="en-US" sz="900" dirty="0">
              <a:cs typeface="Times New Roman" pitchFamily="18" charset="0"/>
            </a:endParaRP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5641975" y="3713163"/>
            <a:ext cx="836613" cy="2047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1200" dirty="0">
                <a:solidFill>
                  <a:srgbClr val="FFFFFF"/>
                </a:solidFill>
              </a:rPr>
              <a:t>AFTER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161" name="Rectangle 78"/>
          <p:cNvSpPr>
            <a:spLocks noChangeArrowheads="1"/>
          </p:cNvSpPr>
          <p:nvPr/>
        </p:nvSpPr>
        <p:spPr bwMode="auto">
          <a:xfrm>
            <a:off x="6630988" y="6108700"/>
            <a:ext cx="60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800" dirty="0" smtClean="0">
                <a:solidFill>
                  <a:srgbClr val="000000"/>
                </a:solidFill>
              </a:rPr>
              <a:t>CBS LINE</a:t>
            </a:r>
          </a:p>
          <a:p>
            <a:pPr algn="ctr"/>
            <a:r>
              <a:rPr lang="en-US" altLang="en-US" sz="800" dirty="0" smtClean="0">
                <a:solidFill>
                  <a:srgbClr val="000000"/>
                </a:solidFill>
              </a:rPr>
              <a:t>(P12,P14,P18)</a:t>
            </a:r>
            <a:endParaRPr lang="en-US" altLang="en-US" sz="800" dirty="0">
              <a:solidFill>
                <a:srgbClr val="000000"/>
              </a:solidFill>
            </a:endParaRPr>
          </a:p>
        </p:txBody>
      </p:sp>
      <p:sp>
        <p:nvSpPr>
          <p:cNvPr id="162" name="Rectangle 53"/>
          <p:cNvSpPr>
            <a:spLocks noChangeArrowheads="1"/>
          </p:cNvSpPr>
          <p:nvPr/>
        </p:nvSpPr>
        <p:spPr bwMode="auto">
          <a:xfrm>
            <a:off x="6478588" y="2274888"/>
            <a:ext cx="2513012" cy="13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 smtClean="0"/>
              <a:t>AJAY KUMAR,RISHAL SINGH</a:t>
            </a:r>
            <a:endParaRPr lang="en-US" altLang="en-US" sz="1000" dirty="0"/>
          </a:p>
        </p:txBody>
      </p:sp>
      <p:sp>
        <p:nvSpPr>
          <p:cNvPr id="163" name="Rectangle 88"/>
          <p:cNvSpPr>
            <a:spLocks noChangeArrowheads="1"/>
          </p:cNvSpPr>
          <p:nvPr/>
        </p:nvSpPr>
        <p:spPr bwMode="auto">
          <a:xfrm>
            <a:off x="6478588" y="3644900"/>
            <a:ext cx="2513012" cy="1368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z="1100" dirty="0">
                <a:solidFill>
                  <a:srgbClr val="0000CC"/>
                </a:solidFill>
              </a:rPr>
              <a:t>WHAT TO </a:t>
            </a:r>
            <a:r>
              <a:rPr lang="en-US" altLang="en-US" sz="1100" dirty="0" smtClean="0">
                <a:solidFill>
                  <a:srgbClr val="0000CC"/>
                </a:solidFill>
              </a:rPr>
              <a:t>DO – </a:t>
            </a:r>
            <a:r>
              <a:rPr lang="en-US" altLang="en-US" sz="1100" dirty="0" err="1" smtClean="0">
                <a:solidFill>
                  <a:srgbClr val="0000CC"/>
                </a:solidFill>
              </a:rPr>
              <a:t>U</a:t>
            </a:r>
            <a:r>
              <a:rPr lang="en-US" altLang="en-US" sz="1100" dirty="0" err="1" smtClean="0"/>
              <a:t>pdation</a:t>
            </a:r>
            <a:r>
              <a:rPr lang="en-US" altLang="en-US" sz="1100" dirty="0" smtClean="0"/>
              <a:t> in </a:t>
            </a:r>
            <a:r>
              <a:rPr lang="en-US" altLang="en-US" sz="1100" dirty="0" err="1" smtClean="0"/>
              <a:t>Poka</a:t>
            </a:r>
            <a:r>
              <a:rPr lang="en-US" altLang="en-US" sz="1100" dirty="0" smtClean="0"/>
              <a:t>-yoke sheet.</a:t>
            </a:r>
            <a:endParaRPr lang="en-US" altLang="en-US" sz="1100" dirty="0" smtClean="0"/>
          </a:p>
          <a:p>
            <a:r>
              <a:rPr lang="en-US" altLang="en-US" sz="1100" dirty="0" smtClean="0">
                <a:solidFill>
                  <a:srgbClr val="0000CC"/>
                </a:solidFill>
              </a:rPr>
              <a:t>HOW TO DO: </a:t>
            </a:r>
            <a:r>
              <a:rPr lang="en-US" altLang="en-US" sz="1100" dirty="0" smtClean="0"/>
              <a:t>Checking the dead position of rotation in BRKT </a:t>
            </a:r>
            <a:r>
              <a:rPr lang="en-US" altLang="en-US" sz="1100" dirty="0" err="1" smtClean="0"/>
              <a:t>assy</a:t>
            </a:r>
            <a:r>
              <a:rPr lang="en-US" altLang="en-US" sz="1100" dirty="0" smtClean="0"/>
              <a:t> L brake.</a:t>
            </a:r>
            <a:r>
              <a:rPr lang="en-US" altLang="en-US" sz="1100" dirty="0" smtClean="0">
                <a:solidFill>
                  <a:srgbClr val="0000CC"/>
                </a:solidFill>
              </a:rPr>
              <a:t>  </a:t>
            </a:r>
            <a:endParaRPr lang="en-US" altLang="en-US" sz="1100" dirty="0" smtClean="0"/>
          </a:p>
          <a:p>
            <a:r>
              <a:rPr lang="en-US" altLang="en-US" sz="1100" dirty="0" smtClean="0">
                <a:solidFill>
                  <a:srgbClr val="0000CC"/>
                </a:solidFill>
              </a:rPr>
              <a:t>FREQUENCY : </a:t>
            </a:r>
            <a:r>
              <a:rPr lang="en-US" altLang="en-US" sz="1100" dirty="0" smtClean="0"/>
              <a:t>100%</a:t>
            </a:r>
            <a:endParaRPr lang="en-US" altLang="en-US" sz="1000" dirty="0"/>
          </a:p>
        </p:txBody>
      </p:sp>
      <p:sp>
        <p:nvSpPr>
          <p:cNvPr id="164" name="Rectangle 83"/>
          <p:cNvSpPr>
            <a:spLocks noChangeArrowheads="1"/>
          </p:cNvSpPr>
          <p:nvPr/>
        </p:nvSpPr>
        <p:spPr bwMode="auto">
          <a:xfrm>
            <a:off x="2366963" y="3713163"/>
            <a:ext cx="838200" cy="20478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1200">
                <a:solidFill>
                  <a:srgbClr val="FFFFFF"/>
                </a:solidFill>
              </a:rPr>
              <a:t>BEFORE</a:t>
            </a:r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165" name="Chart 164"/>
          <p:cNvGraphicFramePr/>
          <p:nvPr>
            <p:extLst>
              <p:ext uri="{D42A27DB-BD31-4B8C-83A1-F6EECF244321}">
                <p14:modId xmlns:p14="http://schemas.microsoft.com/office/powerpoint/2010/main" val="319994464"/>
              </p:ext>
            </p:extLst>
          </p:nvPr>
        </p:nvGraphicFramePr>
        <p:xfrm>
          <a:off x="3303258" y="4212497"/>
          <a:ext cx="3077234" cy="209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6" name="Rectangle 5"/>
          <p:cNvSpPr>
            <a:spLocks noChangeArrowheads="1"/>
          </p:cNvSpPr>
          <p:nvPr/>
        </p:nvSpPr>
        <p:spPr bwMode="auto">
          <a:xfrm>
            <a:off x="1606550" y="701675"/>
            <a:ext cx="1979613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TPM CIRCLE NAME :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67" name="Rectangle 6"/>
          <p:cNvSpPr>
            <a:spLocks noChangeArrowheads="1"/>
          </p:cNvSpPr>
          <p:nvPr/>
        </p:nvSpPr>
        <p:spPr bwMode="auto">
          <a:xfrm>
            <a:off x="1606550" y="838200"/>
            <a:ext cx="1979613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DEPT </a:t>
            </a:r>
            <a:r>
              <a:rPr lang="en-US" altLang="en-US" sz="1000" dirty="0" smtClean="0">
                <a:solidFill>
                  <a:srgbClr val="0000FF"/>
                </a:solidFill>
              </a:rPr>
              <a:t>:-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68" name="Rectangle 32"/>
          <p:cNvSpPr>
            <a:spLocks noChangeArrowheads="1"/>
          </p:cNvSpPr>
          <p:nvPr/>
        </p:nvSpPr>
        <p:spPr bwMode="auto">
          <a:xfrm>
            <a:off x="4803775" y="838200"/>
            <a:ext cx="304800" cy="136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69" name="Rectangle 33"/>
          <p:cNvSpPr>
            <a:spLocks noChangeArrowheads="1"/>
          </p:cNvSpPr>
          <p:nvPr/>
        </p:nvSpPr>
        <p:spPr bwMode="auto">
          <a:xfrm>
            <a:off x="5108575" y="838200"/>
            <a:ext cx="304800" cy="136525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1000" dirty="0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170" name="Rectangle 12"/>
          <p:cNvSpPr>
            <a:spLocks noChangeArrowheads="1"/>
          </p:cNvSpPr>
          <p:nvPr/>
        </p:nvSpPr>
        <p:spPr bwMode="auto">
          <a:xfrm>
            <a:off x="2824163" y="974725"/>
            <a:ext cx="3502025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>
                <a:solidFill>
                  <a:srgbClr val="0000FF"/>
                </a:solidFill>
              </a:rPr>
              <a:t>      MACHINE / STAGE  </a:t>
            </a:r>
            <a:r>
              <a:rPr lang="en-US" altLang="en-US" sz="1000" dirty="0" smtClean="0">
                <a:solidFill>
                  <a:srgbClr val="0000FF"/>
                </a:solidFill>
              </a:rPr>
              <a:t>:- </a:t>
            </a:r>
            <a:r>
              <a:rPr lang="en-US" altLang="en-US" sz="1000" dirty="0" smtClean="0"/>
              <a:t>CHILD PART ASSLY &amp; CONTI CHECK</a:t>
            </a:r>
            <a:endParaRPr lang="en-US" altLang="en-US" sz="1000" dirty="0"/>
          </a:p>
        </p:txBody>
      </p:sp>
      <p:sp>
        <p:nvSpPr>
          <p:cNvPr id="171" name="Rectangle 40"/>
          <p:cNvSpPr>
            <a:spLocks noChangeArrowheads="1"/>
          </p:cNvSpPr>
          <p:nvPr/>
        </p:nvSpPr>
        <p:spPr bwMode="auto">
          <a:xfrm>
            <a:off x="3205163" y="1111250"/>
            <a:ext cx="5786437" cy="2738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altLang="en-US" sz="1100" dirty="0">
                <a:solidFill>
                  <a:srgbClr val="0000FF"/>
                </a:solidFill>
              </a:rPr>
              <a:t>IDEA </a:t>
            </a:r>
            <a:r>
              <a:rPr lang="en-US" altLang="en-US" sz="1100" dirty="0" smtClean="0">
                <a:solidFill>
                  <a:srgbClr val="0000FF"/>
                </a:solidFill>
              </a:rPr>
              <a:t>:- </a:t>
            </a:r>
            <a:r>
              <a:rPr lang="en-US" altLang="en-US" sz="1100" dirty="0" smtClean="0"/>
              <a:t>ONLINE CHECKING PROVISION AT DEAD ROTATION POSITION OF ARM COMP.</a:t>
            </a:r>
            <a:endParaRPr lang="en-US" altLang="en-US" sz="1100" dirty="0">
              <a:cs typeface="Times New Roman" pitchFamily="18" charset="0"/>
            </a:endParaRPr>
          </a:p>
        </p:txBody>
      </p:sp>
      <p:sp>
        <p:nvSpPr>
          <p:cNvPr id="172" name="Rectangle 65"/>
          <p:cNvSpPr>
            <a:spLocks noChangeArrowheads="1"/>
          </p:cNvSpPr>
          <p:nvPr/>
        </p:nvSpPr>
        <p:spPr bwMode="auto">
          <a:xfrm>
            <a:off x="6478588" y="4724400"/>
            <a:ext cx="838200" cy="27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dirty="0">
                <a:solidFill>
                  <a:srgbClr val="000000"/>
                </a:solidFill>
              </a:rPr>
              <a:t>MATERIAL COST</a:t>
            </a:r>
          </a:p>
          <a:p>
            <a:pPr algn="ctr"/>
            <a:r>
              <a:rPr lang="en-US" altLang="en-US" sz="900" dirty="0">
                <a:solidFill>
                  <a:srgbClr val="000000"/>
                </a:solidFill>
              </a:rPr>
              <a:t> IN RS</a:t>
            </a:r>
          </a:p>
        </p:txBody>
      </p:sp>
      <p:sp>
        <p:nvSpPr>
          <p:cNvPr id="173" name="Rectangle 67"/>
          <p:cNvSpPr>
            <a:spLocks noChangeArrowheads="1"/>
          </p:cNvSpPr>
          <p:nvPr/>
        </p:nvSpPr>
        <p:spPr bwMode="auto">
          <a:xfrm>
            <a:off x="7316788" y="4724400"/>
            <a:ext cx="836612" cy="27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dirty="0">
                <a:solidFill>
                  <a:srgbClr val="000000"/>
                </a:solidFill>
              </a:rPr>
              <a:t>LABOUR COST </a:t>
            </a:r>
          </a:p>
          <a:p>
            <a:pPr algn="ctr"/>
            <a:r>
              <a:rPr lang="en-US" altLang="en-US" sz="900" dirty="0">
                <a:solidFill>
                  <a:srgbClr val="000000"/>
                </a:solidFill>
              </a:rPr>
              <a:t>IN RS</a:t>
            </a:r>
          </a:p>
        </p:txBody>
      </p:sp>
      <p:sp>
        <p:nvSpPr>
          <p:cNvPr id="174" name="Rectangle 68"/>
          <p:cNvSpPr>
            <a:spLocks noChangeArrowheads="1"/>
          </p:cNvSpPr>
          <p:nvPr/>
        </p:nvSpPr>
        <p:spPr bwMode="auto">
          <a:xfrm>
            <a:off x="8153400" y="4724400"/>
            <a:ext cx="838200" cy="27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/>
          <a:p>
            <a:pPr algn="ctr"/>
            <a:r>
              <a:rPr lang="en-US" altLang="en-US" sz="900" dirty="0">
                <a:solidFill>
                  <a:srgbClr val="000000"/>
                </a:solidFill>
              </a:rPr>
              <a:t>TOTAL COST </a:t>
            </a:r>
          </a:p>
          <a:p>
            <a:pPr algn="ctr"/>
            <a:r>
              <a:rPr lang="en-US" altLang="en-US" sz="900" dirty="0">
                <a:solidFill>
                  <a:srgbClr val="000000"/>
                </a:solidFill>
              </a:rPr>
              <a:t>IN RS</a:t>
            </a:r>
          </a:p>
        </p:txBody>
      </p:sp>
      <p:sp>
        <p:nvSpPr>
          <p:cNvPr id="175" name="Rectangle 69"/>
          <p:cNvSpPr>
            <a:spLocks noChangeArrowheads="1"/>
          </p:cNvSpPr>
          <p:nvPr/>
        </p:nvSpPr>
        <p:spPr bwMode="auto">
          <a:xfrm>
            <a:off x="6478588" y="5053012"/>
            <a:ext cx="838200" cy="20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altLang="en-US" sz="1000" dirty="0" smtClean="0">
                <a:solidFill>
                  <a:srgbClr val="000000"/>
                </a:solidFill>
              </a:rPr>
              <a:t>7000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76" name="Rectangle 70"/>
          <p:cNvSpPr>
            <a:spLocks noChangeArrowheads="1"/>
          </p:cNvSpPr>
          <p:nvPr/>
        </p:nvSpPr>
        <p:spPr bwMode="auto">
          <a:xfrm>
            <a:off x="7316788" y="5053012"/>
            <a:ext cx="836612" cy="20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altLang="en-US" sz="1000" dirty="0" smtClean="0">
                <a:solidFill>
                  <a:srgbClr val="000000"/>
                </a:solidFill>
              </a:rPr>
              <a:t>0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77" name="Rectangle 71"/>
          <p:cNvSpPr>
            <a:spLocks noChangeArrowheads="1"/>
          </p:cNvSpPr>
          <p:nvPr/>
        </p:nvSpPr>
        <p:spPr bwMode="auto">
          <a:xfrm>
            <a:off x="8153400" y="5053012"/>
            <a:ext cx="838200" cy="20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altLang="en-US" sz="1000" dirty="0" smtClean="0">
                <a:solidFill>
                  <a:srgbClr val="000000"/>
                </a:solidFill>
              </a:rPr>
              <a:t>21000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3247855" y="3950887"/>
            <a:ext cx="72648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00FF"/>
                </a:solidFill>
              </a:rPr>
              <a:t>RESULT :-</a:t>
            </a:r>
          </a:p>
        </p:txBody>
      </p:sp>
      <p:sp>
        <p:nvSpPr>
          <p:cNvPr id="179" name="Rectangle 51"/>
          <p:cNvSpPr>
            <a:spLocks noChangeArrowheads="1"/>
          </p:cNvSpPr>
          <p:nvPr/>
        </p:nvSpPr>
        <p:spPr bwMode="auto">
          <a:xfrm>
            <a:off x="7773988" y="1865313"/>
            <a:ext cx="1217612" cy="13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en-US" sz="1000" dirty="0" smtClean="0">
                <a:solidFill>
                  <a:srgbClr val="000000"/>
                </a:solidFill>
              </a:rPr>
              <a:t>16.09.2015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6478588" y="6108700"/>
            <a:ext cx="22860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dirty="0" smtClean="0">
                <a:solidFill>
                  <a:srgbClr val="000000"/>
                </a:solidFill>
              </a:rPr>
              <a:t>1.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166688" y="1856362"/>
            <a:ext cx="29622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0000FF"/>
                </a:solidFill>
              </a:rPr>
              <a:t>PROBLEM / PRESENT STATUS :- </a:t>
            </a:r>
          </a:p>
          <a:p>
            <a:endParaRPr lang="en-US" sz="1100" dirty="0"/>
          </a:p>
        </p:txBody>
      </p:sp>
      <p:sp>
        <p:nvSpPr>
          <p:cNvPr id="182" name="Rectangle 57"/>
          <p:cNvSpPr>
            <a:spLocks noChangeArrowheads="1"/>
          </p:cNvSpPr>
          <p:nvPr/>
        </p:nvSpPr>
        <p:spPr bwMode="auto">
          <a:xfrm>
            <a:off x="6515345" y="2716957"/>
            <a:ext cx="2400055" cy="6842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1100" b="1" dirty="0">
              <a:solidFill>
                <a:srgbClr val="000000"/>
              </a:solidFill>
            </a:endParaRPr>
          </a:p>
        </p:txBody>
      </p:sp>
      <p:sp>
        <p:nvSpPr>
          <p:cNvPr id="185" name="Rectangle 1"/>
          <p:cNvSpPr txBox="1">
            <a:spLocks noChangeArrowheads="1"/>
          </p:cNvSpPr>
          <p:nvPr/>
        </p:nvSpPr>
        <p:spPr bwMode="auto">
          <a:xfrm>
            <a:off x="2286000" y="106977"/>
            <a:ext cx="464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ADVIK(P12)</a:t>
            </a:r>
            <a:endParaRPr lang="en-US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6" name="Picture 9" descr="advi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6905" y="602457"/>
            <a:ext cx="932295" cy="29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Rectangle 45"/>
          <p:cNvSpPr>
            <a:spLocks noChangeArrowheads="1"/>
          </p:cNvSpPr>
          <p:nvPr/>
        </p:nvSpPr>
        <p:spPr bwMode="auto">
          <a:xfrm>
            <a:off x="6479556" y="1591495"/>
            <a:ext cx="1294432" cy="1357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00" dirty="0">
                <a:solidFill>
                  <a:srgbClr val="0000FF"/>
                </a:solidFill>
              </a:rPr>
              <a:t>TARGET</a:t>
            </a:r>
          </a:p>
        </p:txBody>
      </p:sp>
      <p:sp>
        <p:nvSpPr>
          <p:cNvPr id="86" name="Rectangle 66"/>
          <p:cNvSpPr>
            <a:spLocks noChangeArrowheads="1"/>
          </p:cNvSpPr>
          <p:nvPr/>
        </p:nvSpPr>
        <p:spPr bwMode="auto">
          <a:xfrm>
            <a:off x="6477000" y="5280025"/>
            <a:ext cx="2513012" cy="206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dirty="0">
                <a:solidFill>
                  <a:srgbClr val="0000FF"/>
                </a:solidFill>
              </a:rPr>
              <a:t>SCOPE &amp; </a:t>
            </a:r>
            <a:r>
              <a:rPr lang="en-US" altLang="en-US" sz="800" dirty="0" smtClean="0">
                <a:solidFill>
                  <a:srgbClr val="0000FF"/>
                </a:solidFill>
              </a:rPr>
              <a:t>PLAN FOR SELF PLANT  </a:t>
            </a:r>
            <a:r>
              <a:rPr lang="en-US" altLang="en-US" sz="800" dirty="0">
                <a:solidFill>
                  <a:srgbClr val="0000FF"/>
                </a:solidFill>
              </a:rPr>
              <a:t>HORIZONTAL DEPLOYMENT</a:t>
            </a:r>
          </a:p>
        </p:txBody>
      </p:sp>
      <p:sp>
        <p:nvSpPr>
          <p:cNvPr id="88" name="Rectangle 72"/>
          <p:cNvSpPr>
            <a:spLocks noChangeArrowheads="1"/>
          </p:cNvSpPr>
          <p:nvPr/>
        </p:nvSpPr>
        <p:spPr bwMode="auto">
          <a:xfrm>
            <a:off x="6477000" y="5486400"/>
            <a:ext cx="228600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SR.</a:t>
            </a:r>
          </a:p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NO.</a:t>
            </a:r>
          </a:p>
        </p:txBody>
      </p:sp>
      <p:sp>
        <p:nvSpPr>
          <p:cNvPr id="89" name="Rectangle 73"/>
          <p:cNvSpPr>
            <a:spLocks noChangeArrowheads="1"/>
          </p:cNvSpPr>
          <p:nvPr/>
        </p:nvSpPr>
        <p:spPr bwMode="auto">
          <a:xfrm>
            <a:off x="6705600" y="5486400"/>
            <a:ext cx="457200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CELL</a:t>
            </a:r>
          </a:p>
        </p:txBody>
      </p:sp>
      <p:sp>
        <p:nvSpPr>
          <p:cNvPr id="90" name="Rectangle 74"/>
          <p:cNvSpPr>
            <a:spLocks noChangeArrowheads="1"/>
          </p:cNvSpPr>
          <p:nvPr/>
        </p:nvSpPr>
        <p:spPr bwMode="auto">
          <a:xfrm>
            <a:off x="7162800" y="5486400"/>
            <a:ext cx="533400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TARGET</a:t>
            </a:r>
          </a:p>
        </p:txBody>
      </p:sp>
      <p:sp>
        <p:nvSpPr>
          <p:cNvPr id="91" name="Rectangle 75"/>
          <p:cNvSpPr>
            <a:spLocks noChangeArrowheads="1"/>
          </p:cNvSpPr>
          <p:nvPr/>
        </p:nvSpPr>
        <p:spPr bwMode="auto">
          <a:xfrm>
            <a:off x="7696200" y="5486400"/>
            <a:ext cx="836612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RESPONSIBILITY</a:t>
            </a:r>
          </a:p>
        </p:txBody>
      </p:sp>
      <p:sp>
        <p:nvSpPr>
          <p:cNvPr id="92" name="Rectangle 76"/>
          <p:cNvSpPr>
            <a:spLocks noChangeArrowheads="1"/>
          </p:cNvSpPr>
          <p:nvPr/>
        </p:nvSpPr>
        <p:spPr bwMode="auto">
          <a:xfrm>
            <a:off x="8534400" y="5486400"/>
            <a:ext cx="457200" cy="20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700" dirty="0">
                <a:solidFill>
                  <a:srgbClr val="000000"/>
                </a:solidFill>
              </a:rPr>
              <a:t>STATUS</a:t>
            </a:r>
          </a:p>
        </p:txBody>
      </p:sp>
      <p:pic>
        <p:nvPicPr>
          <p:cNvPr id="93" name="Picture 2" descr="D:\Desktop\IMG_20150921_093108647_HD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828800"/>
            <a:ext cx="2976185" cy="205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3" descr="D:\Desktop\IMG_20150921_091759891_HDR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4" t="2359" r="4934"/>
          <a:stretch/>
        </p:blipFill>
        <p:spPr bwMode="auto">
          <a:xfrm>
            <a:off x="3247815" y="2001838"/>
            <a:ext cx="3229185" cy="188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95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On-screen Show (4:3)</PresentationFormat>
  <Paragraphs>95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Ajaykumar Pawar</dc:creator>
  <cp:lastModifiedBy>Ajaykumar Pawar</cp:lastModifiedBy>
  <cp:revision>1</cp:revision>
  <dcterms:created xsi:type="dcterms:W3CDTF">2006-08-16T00:00:00Z</dcterms:created>
  <dcterms:modified xsi:type="dcterms:W3CDTF">2015-10-12T10:10:43Z</dcterms:modified>
</cp:coreProperties>
</file>